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8" r:id="rId3"/>
    <p:sldId id="270" r:id="rId4"/>
    <p:sldId id="303" r:id="rId5"/>
    <p:sldId id="286" r:id="rId6"/>
    <p:sldId id="300" r:id="rId7"/>
    <p:sldId id="304" r:id="rId8"/>
    <p:sldId id="305" r:id="rId9"/>
    <p:sldId id="306" r:id="rId10"/>
    <p:sldId id="307" r:id="rId11"/>
    <p:sldId id="302" r:id="rId12"/>
    <p:sldId id="294" r:id="rId13"/>
  </p:sldIdLst>
  <p:sldSz cx="9144000" cy="6858000" type="screen4x3"/>
  <p:notesSz cx="6742113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D996587-0F36-488E-B11A-57B5415A0EBA}">
          <p14:sldIdLst>
            <p14:sldId id="256"/>
            <p14:sldId id="298"/>
            <p14:sldId id="270"/>
            <p14:sldId id="303"/>
            <p14:sldId id="286"/>
            <p14:sldId id="300"/>
            <p14:sldId id="304"/>
            <p14:sldId id="305"/>
            <p14:sldId id="306"/>
            <p14:sldId id="307"/>
            <p14:sldId id="302"/>
            <p14:sldId id="294"/>
          </p14:sldIdLst>
        </p14:section>
        <p14:section name="제목 없는 구역" id="{2940E18B-E653-419E-A7E7-5DF49901532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708" autoAdjust="0"/>
  </p:normalViewPr>
  <p:slideViewPr>
    <p:cSldViewPr>
      <p:cViewPr varScale="1">
        <p:scale>
          <a:sx n="85" d="100"/>
          <a:sy n="85" d="100"/>
        </p:scale>
        <p:origin x="9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05F69EF-C554-417B-A777-D9F9CA62DBE0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7503E51-811E-4895-A80A-D0FBEB5DA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68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9B2E454-BD90-429A-B665-B21A390C039D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868EB99-DD0D-449D-9AD3-FAFEF3E75D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28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2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6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0638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7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2874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8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6105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9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322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10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2188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0976" indent="-28114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24579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74411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24243" indent="-224915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74073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23905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373737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23569" indent="-22491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7ACC0C-732A-4C24-B058-52EDFBD955F0}" type="slidenum">
              <a:rPr lang="en-US" altLang="ko-KR" sz="1200"/>
              <a:pPr eaLnBrk="1" hangingPunct="1"/>
              <a:t>11</a:t>
            </a:fld>
            <a:endParaRPr lang="en-US" altLang="ko-K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5073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57F62C-E49C-4710-8860-7C379B85757C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0FD7-61A5-4091-8D4B-5E5C7B2F1F51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C798-1FB7-4595-8B13-854BA330A054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D0AB-7BFC-45E4-AC45-B1ED9740F23A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ACF740-00DC-4204-A857-DEBFB7350D9D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3EC5-2C29-465D-BA03-91CDB687A1F5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490F-1E2A-441A-B992-CBE4394A0F95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0C54-375F-49AA-B250-7813BDB7A0FC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D3C-4391-4ED2-BB48-E3F9E45BD8A8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0116-C286-4EB8-AF62-90896B231CBE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2D8-AC52-4556-A8D9-3C34C2D86DCD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F0723C-A69A-4140-813D-D717E180CDA7}" type="datetime1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860C9E-4647-4F46-ADAB-57E4BAB11A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인터파크고딕 M" pitchFamily="2" charset="-127"/>
                <a:ea typeface="인터파크고딕 M" pitchFamily="2" charset="-127"/>
              </a:rPr>
              <a:t>Disposal of Contaminated Water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인터파크고딕 M" pitchFamily="2" charset="-127"/>
                <a:ea typeface="인터파크고딕 M" pitchFamily="2" charset="-127"/>
              </a:rPr>
            </a:br>
            <a:r>
              <a:rPr lang="en-US" altLang="ko-KR" sz="2700" b="1" dirty="0">
                <a:solidFill>
                  <a:schemeClr val="accent1">
                    <a:lumMod val="50000"/>
                  </a:schemeClr>
                </a:solidFill>
                <a:latin typeface="인터파크고딕 M" pitchFamily="2" charset="-127"/>
                <a:ea typeface="인터파크고딕 M" pitchFamily="2" charset="-127"/>
              </a:rPr>
              <a:t>-Concerns of Korea-</a:t>
            </a:r>
            <a:endParaRPr lang="ko-KR" altLang="en-US" sz="2700" b="1" dirty="0">
              <a:solidFill>
                <a:schemeClr val="accent1">
                  <a:lumMod val="50000"/>
                </a:schemeClr>
              </a:solidFill>
              <a:latin typeface="인터파크고딕 M" pitchFamily="2" charset="-127"/>
              <a:ea typeface="인터파크고딕 M" pitchFamily="2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b="1" dirty="0"/>
              <a:t>PARK </a:t>
            </a:r>
            <a:r>
              <a:rPr lang="en-US" altLang="ko-KR" b="1" dirty="0" err="1"/>
              <a:t>Jiyoung</a:t>
            </a:r>
            <a:endParaRPr lang="en-US" altLang="ko-KR" b="1" dirty="0"/>
          </a:p>
          <a:p>
            <a:r>
              <a:rPr lang="en-US" altLang="ko-KR" b="1" dirty="0"/>
              <a:t>THE ASAN INSTITUTE FOR POLICY STUDIES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0028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Public Concern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CDE1831-16D3-4842-AA50-54950DA9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2887">
            <a:off x="531633" y="1505236"/>
            <a:ext cx="8125959" cy="209579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0F2426A-40F3-45D9-8F46-875CD4E5C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3125">
            <a:off x="531701" y="3192727"/>
            <a:ext cx="7309827" cy="178927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98A12BF-E12D-435F-B12C-ADD2EB3E77A8}"/>
              </a:ext>
            </a:extLst>
          </p:cNvPr>
          <p:cNvSpPr/>
          <p:nvPr/>
        </p:nvSpPr>
        <p:spPr>
          <a:xfrm>
            <a:off x="623016" y="5366220"/>
            <a:ext cx="783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003366"/>
                </a:solidFill>
              </a:rPr>
              <a:t>Rumors fuel social media user’s conspiracy theories on Fukushima radiation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470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Recommendation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80795"/>
            <a:ext cx="8229600" cy="49377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Domestic credibility </a:t>
            </a:r>
          </a:p>
          <a:p>
            <a:pPr lvl="1" eaLnBrk="1" hangingPunct="1">
              <a:defRPr/>
            </a:pPr>
            <a:r>
              <a:rPr lang="en-US" altLang="ko-KR" b="1" dirty="0"/>
              <a:t>Japan’s anti nuclear movement is critical</a:t>
            </a:r>
          </a:p>
          <a:p>
            <a:pPr lvl="1" eaLnBrk="1" hangingPunct="1">
              <a:defRPr/>
            </a:pPr>
            <a:r>
              <a:rPr lang="en-US" altLang="ko-KR" b="1" dirty="0"/>
              <a:t>Consent from Japan’s fishing industry </a:t>
            </a:r>
          </a:p>
          <a:p>
            <a:pPr lvl="1" eaLnBrk="1" hangingPunct="1">
              <a:defRPr/>
            </a:pPr>
            <a:r>
              <a:rPr lang="en-US" altLang="ko-KR" b="1" dirty="0"/>
              <a:t>International assistant needed</a:t>
            </a:r>
          </a:p>
          <a:p>
            <a:pPr lvl="1" eaLnBrk="1" hangingPunct="1">
              <a:defRPr/>
            </a:pPr>
            <a:endParaRPr lang="en-US" altLang="ko-KR" b="1" dirty="0"/>
          </a:p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Scientific evidence should dominate </a:t>
            </a:r>
          </a:p>
          <a:p>
            <a:pPr lvl="1" eaLnBrk="1" hangingPunct="1">
              <a:defRPr/>
            </a:pPr>
            <a:r>
              <a:rPr lang="en-US" altLang="ko-KR" b="1" dirty="0"/>
              <a:t>Appropriate response toward fake news and rumors</a:t>
            </a:r>
          </a:p>
          <a:p>
            <a:pPr lvl="1" eaLnBrk="1" hangingPunct="1">
              <a:defRPr/>
            </a:pPr>
            <a:r>
              <a:rPr lang="en-US" altLang="ko-KR" b="1" dirty="0"/>
              <a:t>Transparent and consistent information sharing on Fukushima  </a:t>
            </a:r>
          </a:p>
          <a:p>
            <a:pPr lvl="1" eaLnBrk="1" hangingPunct="1">
              <a:defRPr/>
            </a:pPr>
            <a:endParaRPr lang="en-US" altLang="ko-KR" b="1" dirty="0"/>
          </a:p>
          <a:p>
            <a:pPr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Trust-building in the region</a:t>
            </a:r>
            <a:endParaRPr lang="en-US" altLang="ko-KR" b="1" dirty="0"/>
          </a:p>
          <a:p>
            <a:pPr lvl="1" eaLnBrk="1" hangingPunct="1">
              <a:defRPr/>
            </a:pPr>
            <a:r>
              <a:rPr lang="en-US" altLang="ko-KR" b="1" dirty="0"/>
              <a:t>Cooperation to solve the issue</a:t>
            </a:r>
          </a:p>
          <a:p>
            <a:pPr lvl="1" eaLnBrk="1" hangingPunct="1">
              <a:defRPr/>
            </a:pPr>
            <a:r>
              <a:rPr lang="en-US" altLang="ko-KR" b="1" dirty="0"/>
              <a:t>Communication first : 1.5 trek meeting  </a:t>
            </a:r>
          </a:p>
          <a:p>
            <a:pPr lvl="1" eaLnBrk="1" hangingPunct="1">
              <a:defRPr/>
            </a:pPr>
            <a:endParaRPr lang="en-US" altLang="ko-KR" b="1" dirty="0"/>
          </a:p>
          <a:p>
            <a:pPr marL="0" indent="0" eaLnBrk="1" hangingPunct="1">
              <a:buFontTx/>
              <a:buNone/>
              <a:defRPr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70112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Thank you 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000" b="1" dirty="0"/>
              <a:t>PARK </a:t>
            </a:r>
            <a:r>
              <a:rPr lang="en-US" altLang="ko-KR" sz="2000" b="1" dirty="0" err="1"/>
              <a:t>Jiyoung</a:t>
            </a:r>
            <a:endParaRPr lang="en-US" altLang="ko-KR" sz="2000" b="1" dirty="0"/>
          </a:p>
          <a:p>
            <a:r>
              <a:rPr lang="en-US" altLang="ko-KR" sz="2000" b="1" dirty="0"/>
              <a:t>jpark@asaninst.org</a:t>
            </a:r>
            <a:endParaRPr lang="ko-KR" altLang="en-U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" y="1201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" y="1201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0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Scientific Basis for the Concern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96142"/>
            <a:ext cx="8229600" cy="49377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Radioactivity (2013 UNSCEAR report)</a:t>
            </a:r>
          </a:p>
          <a:p>
            <a:pPr lvl="1" eaLnBrk="1" hangingPunct="1">
              <a:defRPr/>
            </a:pPr>
            <a:r>
              <a:rPr lang="en-US" altLang="ko-KR" b="1" dirty="0"/>
              <a:t>100-500 </a:t>
            </a:r>
            <a:r>
              <a:rPr lang="en-US" altLang="ko-KR" b="1" dirty="0" err="1"/>
              <a:t>PBq</a:t>
            </a:r>
            <a:r>
              <a:rPr lang="ko-KR" altLang="en-US" b="1" dirty="0"/>
              <a:t> </a:t>
            </a:r>
            <a:r>
              <a:rPr lang="en-US" altLang="ko-KR" b="1" dirty="0"/>
              <a:t>of</a:t>
            </a:r>
            <a:r>
              <a:rPr lang="ko-KR" altLang="en-US" b="1" dirty="0"/>
              <a:t> </a:t>
            </a:r>
            <a:r>
              <a:rPr lang="en-US" altLang="ko-KR" b="1" dirty="0"/>
              <a:t>Iodine,</a:t>
            </a:r>
            <a:r>
              <a:rPr lang="ko-KR" altLang="en-US" b="1" dirty="0"/>
              <a:t> </a:t>
            </a:r>
            <a:r>
              <a:rPr lang="en-US" altLang="ko-KR" b="1" dirty="0"/>
              <a:t>6-20</a:t>
            </a:r>
            <a:r>
              <a:rPr lang="ko-KR" altLang="en-US" b="1" dirty="0"/>
              <a:t> </a:t>
            </a:r>
            <a:r>
              <a:rPr lang="en-US" altLang="ko-KR" b="1" dirty="0" err="1"/>
              <a:t>PBq</a:t>
            </a:r>
            <a:r>
              <a:rPr lang="ko-KR" altLang="en-US" b="1" dirty="0"/>
              <a:t> </a:t>
            </a:r>
            <a:r>
              <a:rPr lang="en-US" altLang="ko-KR" b="1" dirty="0"/>
              <a:t>Cesium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lvl="1">
              <a:defRPr/>
            </a:pPr>
            <a:r>
              <a:rPr lang="en-US" altLang="ko-KR" b="1" dirty="0"/>
              <a:t>10-20 </a:t>
            </a:r>
            <a:r>
              <a:rPr lang="en-US" altLang="ko-KR" b="1" dirty="0" err="1"/>
              <a:t>PBq</a:t>
            </a:r>
            <a:r>
              <a:rPr lang="ko-KR" altLang="en-US" b="1" dirty="0"/>
              <a:t> </a:t>
            </a:r>
            <a:r>
              <a:rPr lang="en-US" altLang="ko-KR" b="1" dirty="0"/>
              <a:t>of</a:t>
            </a:r>
            <a:r>
              <a:rPr lang="ko-KR" altLang="en-US" b="1" dirty="0"/>
              <a:t> </a:t>
            </a:r>
            <a:r>
              <a:rPr lang="en-US" altLang="ko-KR" b="1" dirty="0"/>
              <a:t>Iodine,</a:t>
            </a:r>
            <a:r>
              <a:rPr lang="ko-KR" altLang="en-US" b="1" dirty="0"/>
              <a:t> </a:t>
            </a:r>
            <a:r>
              <a:rPr lang="en-US" altLang="ko-KR" b="1" dirty="0"/>
              <a:t>3-6</a:t>
            </a:r>
            <a:r>
              <a:rPr lang="ko-KR" altLang="en-US" b="1" dirty="0"/>
              <a:t> </a:t>
            </a:r>
            <a:r>
              <a:rPr lang="en-US" altLang="ko-KR" b="1" dirty="0" err="1"/>
              <a:t>PBq</a:t>
            </a:r>
            <a:r>
              <a:rPr lang="ko-KR" altLang="en-US" b="1" dirty="0"/>
              <a:t> </a:t>
            </a:r>
            <a:r>
              <a:rPr lang="en-US" altLang="ko-KR" b="1" dirty="0"/>
              <a:t>Cesium</a:t>
            </a:r>
            <a:r>
              <a:rPr lang="ko-KR" altLang="en-US" b="1" dirty="0"/>
              <a:t> </a:t>
            </a:r>
            <a:r>
              <a:rPr lang="en-US" altLang="ko-KR" b="1" dirty="0"/>
              <a:t>directly into the ocean</a:t>
            </a:r>
          </a:p>
          <a:p>
            <a:pPr marL="274320" lvl="1" indent="0" eaLnBrk="1" hangingPunct="1">
              <a:buNone/>
              <a:defRPr/>
            </a:pPr>
            <a:endParaRPr lang="en-US" altLang="ko-KR" b="1" dirty="0"/>
          </a:p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Release of radioactive water </a:t>
            </a:r>
          </a:p>
          <a:p>
            <a:pPr lvl="1" eaLnBrk="1" hangingPunct="1">
              <a:defRPr/>
            </a:pPr>
            <a:r>
              <a:rPr lang="en-US" altLang="ko-KR" b="1" dirty="0"/>
              <a:t>Ocean</a:t>
            </a:r>
            <a:r>
              <a:rPr lang="ko-KR" altLang="en-US" b="1" dirty="0"/>
              <a:t> </a:t>
            </a:r>
            <a:r>
              <a:rPr lang="en-US" altLang="ko-KR" b="1" dirty="0"/>
              <a:t>current</a:t>
            </a:r>
            <a:r>
              <a:rPr lang="ko-KR" altLang="en-US" b="1" dirty="0"/>
              <a:t> </a:t>
            </a:r>
            <a:r>
              <a:rPr lang="en-US" altLang="ko-KR" b="1" dirty="0"/>
              <a:t>of</a:t>
            </a:r>
            <a:r>
              <a:rPr lang="ko-KR" altLang="en-US" b="1" dirty="0"/>
              <a:t> </a:t>
            </a:r>
            <a:r>
              <a:rPr lang="en-US" altLang="ko-KR" b="1" dirty="0"/>
              <a:t>the</a:t>
            </a:r>
            <a:r>
              <a:rPr lang="ko-KR" altLang="en-US" b="1" dirty="0"/>
              <a:t> </a:t>
            </a:r>
            <a:r>
              <a:rPr lang="en-US" altLang="ko-KR" b="1" dirty="0"/>
              <a:t>North Pacific Ocean</a:t>
            </a:r>
          </a:p>
          <a:p>
            <a:pPr lvl="1" eaLnBrk="1" hangingPunct="1">
              <a:defRPr/>
            </a:pPr>
            <a:r>
              <a:rPr lang="en-US" altLang="ko-KR" b="1" dirty="0"/>
              <a:t>Release period, concentration, frequency determines the impact of the release</a:t>
            </a:r>
          </a:p>
          <a:p>
            <a:pPr lvl="1" eaLnBrk="1" hangingPunct="1">
              <a:defRPr/>
            </a:pPr>
            <a:endParaRPr lang="en-US" altLang="ko-KR" b="1" dirty="0"/>
          </a:p>
          <a:p>
            <a:pPr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Impact on ecosystem</a:t>
            </a:r>
            <a:endParaRPr lang="en-US" altLang="ko-KR" b="1" dirty="0"/>
          </a:p>
          <a:p>
            <a:pPr lvl="1" eaLnBrk="1" hangingPunct="1">
              <a:defRPr/>
            </a:pPr>
            <a:r>
              <a:rPr lang="en-US" altLang="ko-KR" b="1" dirty="0"/>
              <a:t>Seabed sediments</a:t>
            </a:r>
          </a:p>
          <a:p>
            <a:pPr lvl="1" eaLnBrk="1" hangingPunct="1">
              <a:defRPr/>
            </a:pPr>
            <a:r>
              <a:rPr lang="en-US" altLang="ko-KR" b="1" dirty="0"/>
              <a:t>Marine products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ko-KR" b="1" dirty="0"/>
              <a:t>	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0B6878C-42D8-4BB0-B939-8260F99F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149080"/>
            <a:ext cx="3429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Concerns over Nuclear Energy in ROK</a:t>
            </a:r>
            <a:endParaRPr lang="ko-KR" altLang="en-US" b="1" dirty="0">
              <a:latin typeface="인터파크고딕 M" pitchFamily="2" charset="-127"/>
              <a:ea typeface="인터파크고딕 M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5D0C1-963B-4CCC-859F-18E66BB86B85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11267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1859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solidFill>
                  <a:srgbClr val="003366"/>
                </a:solidFill>
              </a:rPr>
              <a:t>General concern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Concerns on nuclear safety &amp; radiation 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Nuclear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Phase-out Policy</a:t>
            </a:r>
          </a:p>
          <a:p>
            <a:pPr lvl="1"/>
            <a:endParaRPr lang="en-US" altLang="ko-KR" b="1" dirty="0">
              <a:solidFill>
                <a:srgbClr val="003366"/>
              </a:solidFill>
            </a:endParaRPr>
          </a:p>
          <a:p>
            <a:r>
              <a:rPr lang="en-US" altLang="ko-KR" b="1" dirty="0">
                <a:solidFill>
                  <a:srgbClr val="003366"/>
                </a:solidFill>
              </a:rPr>
              <a:t>Government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Early closure or no license renewal for the NPPs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Focusing on renewables</a:t>
            </a:r>
          </a:p>
          <a:p>
            <a:pPr lvl="1"/>
            <a:endParaRPr lang="en-US" altLang="ko-KR" b="1" dirty="0">
              <a:solidFill>
                <a:srgbClr val="003366"/>
              </a:solidFill>
            </a:endParaRPr>
          </a:p>
          <a:p>
            <a:r>
              <a:rPr lang="en-US" altLang="ko-KR" b="1" dirty="0">
                <a:solidFill>
                  <a:srgbClr val="003366"/>
                </a:solidFill>
              </a:rPr>
              <a:t>Civil</a:t>
            </a:r>
            <a:r>
              <a:rPr lang="ko-KR" altLang="en-US" b="1" dirty="0">
                <a:solidFill>
                  <a:srgbClr val="003366"/>
                </a:solidFill>
              </a:rPr>
              <a:t> </a:t>
            </a:r>
            <a:r>
              <a:rPr lang="en-US" altLang="ko-KR" b="1" dirty="0">
                <a:solidFill>
                  <a:srgbClr val="003366"/>
                </a:solidFill>
              </a:rPr>
              <a:t>Society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Environmental concern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</a:rPr>
              <a:t>Radiation phobia : Fukushima accident, Radon-emitting products</a:t>
            </a:r>
          </a:p>
          <a:p>
            <a:pPr lvl="1"/>
            <a:endParaRPr lang="en-US" altLang="ko-KR" b="1" dirty="0">
              <a:solidFill>
                <a:srgbClr val="003366"/>
              </a:solidFill>
            </a:endParaRPr>
          </a:p>
          <a:p>
            <a:r>
              <a:rPr lang="en-US" altLang="ko-KR" b="1" dirty="0">
                <a:solidFill>
                  <a:srgbClr val="003366"/>
                </a:solidFill>
              </a:rPr>
              <a:t>Political</a:t>
            </a:r>
            <a:r>
              <a:rPr lang="ko-KR" altLang="en-US" b="1" dirty="0">
                <a:solidFill>
                  <a:srgbClr val="003366"/>
                </a:solidFill>
              </a:rPr>
              <a:t> </a:t>
            </a:r>
            <a:r>
              <a:rPr lang="en-US" altLang="ko-KR" b="1" dirty="0">
                <a:solidFill>
                  <a:srgbClr val="003366"/>
                </a:solidFill>
              </a:rPr>
              <a:t>elements?</a:t>
            </a:r>
          </a:p>
          <a:p>
            <a:pPr marL="274320" lvl="1" indent="0">
              <a:buNone/>
            </a:pPr>
            <a:endParaRPr lang="en-US" altLang="ko-KR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Concerns over Nuclear Energy</a:t>
            </a:r>
            <a:endParaRPr lang="ko-KR" altLang="en-US" b="1" dirty="0">
              <a:latin typeface="인터파크고딕 M" pitchFamily="2" charset="-127"/>
              <a:ea typeface="인터파크고딕 M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5D0C1-963B-4CCC-859F-18E66BB86B85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FDAA0AF-DC7D-4FC8-AB35-C6183D491001}"/>
              </a:ext>
            </a:extLst>
          </p:cNvPr>
          <p:cNvGrpSpPr/>
          <p:nvPr/>
        </p:nvGrpSpPr>
        <p:grpSpPr>
          <a:xfrm>
            <a:off x="179512" y="1254269"/>
            <a:ext cx="5039995" cy="3001908"/>
            <a:chOff x="179512" y="1254269"/>
            <a:chExt cx="5039995" cy="300190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54B9DB0-FA4C-4CEC-990A-0800A432AD81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556792"/>
              <a:ext cx="5039995" cy="2699385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1F9692-B3AB-4953-9782-8FCA817AB99F}"/>
                </a:ext>
              </a:extLst>
            </p:cNvPr>
            <p:cNvSpPr txBox="1"/>
            <p:nvPr/>
          </p:nvSpPr>
          <p:spPr>
            <a:xfrm>
              <a:off x="1657744" y="1254269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Nuclear Energy</a:t>
              </a:r>
              <a:endParaRPr lang="ko-KR" alt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238BE-53AC-44F1-8350-DB69141F99E6}"/>
                </a:ext>
              </a:extLst>
            </p:cNvPr>
            <p:cNvSpPr txBox="1"/>
            <p:nvPr/>
          </p:nvSpPr>
          <p:spPr>
            <a:xfrm>
              <a:off x="2326467" y="1562984"/>
              <a:ext cx="57111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tlCol="0">
              <a:spAutoFit/>
            </a:bodyPr>
            <a:lstStyle/>
            <a:p>
              <a:r>
                <a:rPr lang="en-US" altLang="ko-KR" sz="1100" dirty="0"/>
                <a:t>Positive</a:t>
              </a:r>
              <a:endParaRPr lang="ko-KR" altLang="en-US" sz="11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3D166D-2704-4D17-8C37-0874F228765E}"/>
                </a:ext>
              </a:extLst>
            </p:cNvPr>
            <p:cNvSpPr txBox="1"/>
            <p:nvPr/>
          </p:nvSpPr>
          <p:spPr>
            <a:xfrm>
              <a:off x="3596932" y="1578443"/>
              <a:ext cx="63523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tlCol="0">
              <a:spAutoFit/>
            </a:bodyPr>
            <a:lstStyle/>
            <a:p>
              <a:r>
                <a:rPr lang="en-US" altLang="ko-KR" sz="1100" dirty="0"/>
                <a:t>Negative</a:t>
              </a:r>
              <a:endParaRPr lang="ko-KR" altLang="en-US" sz="11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B238BAB-8B42-4259-A1AB-7D592CD38595}"/>
              </a:ext>
            </a:extLst>
          </p:cNvPr>
          <p:cNvGrpSpPr/>
          <p:nvPr/>
        </p:nvGrpSpPr>
        <p:grpSpPr>
          <a:xfrm>
            <a:off x="3924493" y="3426053"/>
            <a:ext cx="5039995" cy="3113177"/>
            <a:chOff x="3924493" y="3426053"/>
            <a:chExt cx="5039995" cy="311317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1D85856-129A-4168-A112-323BD291BC4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493" y="3839845"/>
              <a:ext cx="5039995" cy="2699385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FCAE81-C865-414B-9DD9-0C911B9308D3}"/>
                </a:ext>
              </a:extLst>
            </p:cNvPr>
            <p:cNvSpPr txBox="1"/>
            <p:nvPr/>
          </p:nvSpPr>
          <p:spPr>
            <a:xfrm>
              <a:off x="5868144" y="342605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Nuclear Safety</a:t>
              </a:r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E0E620-D4A6-4EDB-B547-7D1F785513CC}"/>
                </a:ext>
              </a:extLst>
            </p:cNvPr>
            <p:cNvSpPr txBox="1"/>
            <p:nvPr/>
          </p:nvSpPr>
          <p:spPr>
            <a:xfrm>
              <a:off x="5796136" y="3839845"/>
              <a:ext cx="5040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r>
                <a:rPr lang="en-US" altLang="ko-KR" sz="1100" dirty="0"/>
                <a:t>Safe</a:t>
              </a:r>
              <a:endParaRPr lang="ko-KR" altLang="en-US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53437E-5843-4586-AA3E-75EF746F59CF}"/>
                </a:ext>
              </a:extLst>
            </p:cNvPr>
            <p:cNvSpPr txBox="1"/>
            <p:nvPr/>
          </p:nvSpPr>
          <p:spPr>
            <a:xfrm>
              <a:off x="7109529" y="3839845"/>
              <a:ext cx="97361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r>
                <a:rPr lang="en-US" altLang="ko-KR" sz="1100" dirty="0"/>
                <a:t>Not Safe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848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BA1-10AE-4B06-A901-1E308524800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Nuclear Plant in Asia</a:t>
            </a:r>
          </a:p>
        </p:txBody>
      </p:sp>
      <p:pic>
        <p:nvPicPr>
          <p:cNvPr id="1026" name="Picture 2" descr="Infografik Atomkraft in Asien 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1461"/>
            <a:ext cx="7376120" cy="41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Information &amp; Dissemination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Regular information updates on Fukushima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ko-KR" b="1" dirty="0"/>
              <a:t>	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4D27927-C955-40C9-A4BF-0959D03E4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62311"/>
            <a:ext cx="5522554" cy="255877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5200C95-5B47-40BF-AECE-8CED20321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3139333"/>
            <a:ext cx="5760640" cy="30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Monitoring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B34D577-8A62-438C-B4AC-93989A2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2075" y="2204864"/>
            <a:ext cx="3266019" cy="40177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0725A1-F339-46E5-8A6C-8E221616A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27254"/>
            <a:ext cx="3142969" cy="4418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5E358-F1FC-4040-8B45-417EDC34CD4C}"/>
              </a:ext>
            </a:extLst>
          </p:cNvPr>
          <p:cNvSpPr txBox="1"/>
          <p:nvPr/>
        </p:nvSpPr>
        <p:spPr>
          <a:xfrm>
            <a:off x="1475656" y="1356048"/>
            <a:ext cx="204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</a:rPr>
              <a:t>Fukushima, Japan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D1C7E-82B2-4122-854B-A438B12B87DE}"/>
              </a:ext>
            </a:extLst>
          </p:cNvPr>
          <p:cNvSpPr txBox="1"/>
          <p:nvPr/>
        </p:nvSpPr>
        <p:spPr>
          <a:xfrm>
            <a:off x="6228184" y="1457922"/>
            <a:ext cx="70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</a:rPr>
              <a:t>ROK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8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Monitoring &amp; Responses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859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Regular information updates </a:t>
            </a:r>
          </a:p>
          <a:p>
            <a:pPr lvl="1" eaLnBrk="1" hangingPunct="1">
              <a:defRPr/>
            </a:pPr>
            <a:r>
              <a:rPr lang="en-US" altLang="ko-KR" b="1" dirty="0"/>
              <a:t>Monthly update toward Embassies &amp; Int’l organizations in Japan </a:t>
            </a:r>
          </a:p>
          <a:p>
            <a:pPr lvl="1" eaLnBrk="1" hangingPunct="1">
              <a:defRPr/>
            </a:pPr>
            <a:endParaRPr lang="en-US" altLang="ko-KR" b="1" dirty="0"/>
          </a:p>
          <a:p>
            <a:pPr eaLnBrk="1" hangingPunct="1">
              <a:defRPr/>
            </a:pPr>
            <a:r>
              <a:rPr lang="en-US" altLang="ko-KR" b="1" dirty="0">
                <a:solidFill>
                  <a:srgbClr val="003366"/>
                </a:solidFill>
              </a:rPr>
              <a:t>Neighboring countries</a:t>
            </a:r>
          </a:p>
          <a:p>
            <a:pPr lvl="1" eaLnBrk="1" hangingPunct="1">
              <a:defRPr/>
            </a:pPr>
            <a:r>
              <a:rPr lang="en-US" altLang="ko-KR" b="1" dirty="0"/>
              <a:t>No notable discussion or cooperation with ROK, China, Russia</a:t>
            </a:r>
          </a:p>
          <a:p>
            <a:pPr lvl="1">
              <a:defRPr/>
            </a:pPr>
            <a:r>
              <a:rPr lang="en-US" altLang="ko-KR" b="1" dirty="0"/>
              <a:t>No notable discussion or cooperation between ROK, China, Russia</a:t>
            </a:r>
          </a:p>
          <a:p>
            <a:pPr lvl="1">
              <a:defRPr/>
            </a:pPr>
            <a:r>
              <a:rPr lang="en-US" altLang="ko-KR" b="1" dirty="0"/>
              <a:t>Discussion and cooperation between US &amp; Japan?</a:t>
            </a:r>
          </a:p>
        </p:txBody>
      </p:sp>
    </p:spTree>
    <p:extLst>
      <p:ext uri="{BB962C8B-B14F-4D97-AF65-F5344CB8AC3E}">
        <p14:creationId xmlns:p14="http://schemas.microsoft.com/office/powerpoint/2010/main" val="271302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>
                <a:latin typeface="인터파크고딕 M" pitchFamily="2" charset="-127"/>
                <a:ea typeface="인터파크고딕 M" pitchFamily="2" charset="-127"/>
              </a:rPr>
              <a:t>Public Concern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398B-7DAA-4140-A824-60A67C9B5E5C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C3D5A5-F701-4FC2-A00C-152248F8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012">
            <a:off x="294100" y="1342621"/>
            <a:ext cx="7932359" cy="21302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9629F2D-BE2F-4278-8F65-F18923EA9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5879">
            <a:off x="313422" y="2675547"/>
            <a:ext cx="8423275" cy="21820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9C267-124C-4914-AF2B-331AAEAED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759">
            <a:off x="334691" y="4351736"/>
            <a:ext cx="8154538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2606</TotalTime>
  <Words>292</Words>
  <Application>Microsoft Office PowerPoint</Application>
  <PresentationFormat>화면 슬라이드 쇼(4:3)</PresentationFormat>
  <Paragraphs>88</Paragraphs>
  <Slides>12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굴림</vt:lpstr>
      <vt:lpstr>돋움</vt:lpstr>
      <vt:lpstr>맑은 고딕</vt:lpstr>
      <vt:lpstr>인터파크고딕 M</vt:lpstr>
      <vt:lpstr>Bookman Old Style</vt:lpstr>
      <vt:lpstr>Gill Sans MT</vt:lpstr>
      <vt:lpstr>Wingdings</vt:lpstr>
      <vt:lpstr>Wingdings 3</vt:lpstr>
      <vt:lpstr>원본</vt:lpstr>
      <vt:lpstr>Disposal of Contaminated Water -Concerns of Korea-</vt:lpstr>
      <vt:lpstr>Scientific Basis for the Concern </vt:lpstr>
      <vt:lpstr>Concerns over Nuclear Energy in ROK</vt:lpstr>
      <vt:lpstr>Concerns over Nuclear Energy</vt:lpstr>
      <vt:lpstr>Nuclear Plant in Asia</vt:lpstr>
      <vt:lpstr>Information &amp; Dissemination</vt:lpstr>
      <vt:lpstr>Monitoring</vt:lpstr>
      <vt:lpstr>Monitoring &amp; Responses</vt:lpstr>
      <vt:lpstr>Public Concern </vt:lpstr>
      <vt:lpstr>Public Concern</vt:lpstr>
      <vt:lpstr>Recommendation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Regulatory Reforms</dc:title>
  <dc:creator>com</dc:creator>
  <cp:lastModifiedBy>Asan</cp:lastModifiedBy>
  <cp:revision>98</cp:revision>
  <cp:lastPrinted>2019-05-31T08:47:24Z</cp:lastPrinted>
  <dcterms:created xsi:type="dcterms:W3CDTF">2012-10-15T01:09:30Z</dcterms:created>
  <dcterms:modified xsi:type="dcterms:W3CDTF">2021-04-20T06:25:45Z</dcterms:modified>
</cp:coreProperties>
</file>